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2808525" cy="30279975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7">
          <p15:clr>
            <a:srgbClr val="A4A3A4"/>
          </p15:clr>
        </p15:guide>
        <p15:guide id="2" pos="134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3264" autoAdjust="0"/>
    <p:restoredTop sz="94660"/>
  </p:normalViewPr>
  <p:slideViewPr>
    <p:cSldViewPr>
      <p:cViewPr varScale="1">
        <p:scale>
          <a:sx n="26" d="100"/>
          <a:sy n="26" d="100"/>
        </p:scale>
        <p:origin x="1980" y="168"/>
      </p:cViewPr>
      <p:guideLst>
        <p:guide orient="horz" pos="9537"/>
        <p:guide pos="134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9925" y="9405938"/>
            <a:ext cx="36388675" cy="649128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1438" y="17159288"/>
            <a:ext cx="29965650" cy="77374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0477E4-6376-41FB-9235-5A5956C7E2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141A9E-C89B-4A04-8EB9-5E3B3E62B3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D76B18-CC57-42A2-9642-AB9EB749B2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0F334-1643-4EAC-B971-00FB9AF9A2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5516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CE30F7-FE17-46FE-A146-16BA29A5A9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0A1294-4CF3-43AF-A825-A1381E6D7E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2433A6-7DC4-4FA1-A307-56A3F8EECD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1D205-EB2B-476B-82E9-41C0912183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519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1037213" y="1212850"/>
            <a:ext cx="9631362" cy="258365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39950" y="1212850"/>
            <a:ext cx="28744863" cy="258365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E8E13B-D616-41E1-A214-B4C6FF8763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F4C9DE-CE8B-4808-8577-255BB138F4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D0C7D8-3C60-4C88-A07B-669A4EEE6C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EFABD-4505-4F08-ABC8-102D0CB49B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3097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FCCEA8-9417-4065-976B-1341B6EC97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14A3D4-E1B7-4168-BF11-F3CDF28A02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B9BDEA-602D-402A-A352-B8396026CC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131E5-7B3B-457B-A241-3C9AA5FE15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2988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1375" y="19457988"/>
            <a:ext cx="36387088" cy="60134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81375" y="12833350"/>
            <a:ext cx="36387088" cy="6624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D17628-4855-47A5-B1A5-199A80FE04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F77982-DB46-4895-BF61-67707FDFBD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4E4F41-1C9E-44E5-A676-CB06990F04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7B638-48E0-4977-9AA7-9E5324BAE5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3413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39950" y="7065963"/>
            <a:ext cx="19188113" cy="1998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480463" y="7065963"/>
            <a:ext cx="19188112" cy="1998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797394-D55E-411D-B5C6-632DA85A94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4767FD-BFE1-434C-8E4D-A11451E886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2A6067-27CC-4D9B-89A6-3B32EC0240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4BD7D-36A0-4235-8DF9-4C610F61EB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6464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9950" y="6778625"/>
            <a:ext cx="18915063" cy="28241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39950" y="9602788"/>
            <a:ext cx="18915063" cy="17446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1745575" y="6778625"/>
            <a:ext cx="18923000" cy="28241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1745575" y="9602788"/>
            <a:ext cx="18923000" cy="17446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4534690-ACFA-4A21-AD13-328510473E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3486CF9-4B0B-4EB3-A53F-E056F38345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30F7C10-69F8-477C-A88D-2B0312423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78020-6F8C-45FE-A1BB-9CEB34B1E3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430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B57FA75-8612-4888-9195-31F34AB27E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0B04C52-9F23-45A7-ACDE-6645225AED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209F82D-01B5-4107-AC53-C010FEE81A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B3D4F-C772-4CC2-B5B5-A7A1E3EDC0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019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A6917D1-17B4-4EA7-82ED-CAB94A0B25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50B2E49-5236-4CE4-9E27-D70D46D6A2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6AD7EA8-EA9F-41A4-8E98-B68BB25F4B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BC8DF-86A1-44BB-BAA7-C154832A2C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9240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9950" y="1204913"/>
            <a:ext cx="14084300" cy="5130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37013" y="1204913"/>
            <a:ext cx="23931562" cy="258445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39950" y="6335713"/>
            <a:ext cx="14084300" cy="20713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5AEDB9-C0E2-4058-977D-D0D75B7172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ABED57-638A-4EDF-ADB3-86AD2DD0B2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6EAAFC-6BBB-4FE6-BEA2-FBFFCC9397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DA5A0-711A-4978-95D8-D427FF6A7E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23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1525" y="21196300"/>
            <a:ext cx="25684163" cy="2501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91525" y="2705100"/>
            <a:ext cx="25684163" cy="181689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1525" y="23698200"/>
            <a:ext cx="25684163" cy="3554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ED6F73-87FD-4243-ABD4-043FB9A70E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CD5155-4CDD-44F6-B50B-2E74D19A7D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8B8DBE-BCF1-4165-B1D7-6E7BCFA0A9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AC477-9E03-40D9-8506-7E01D48AA8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644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A742770-F766-4968-8568-4B3C33A586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39950" y="1212850"/>
            <a:ext cx="3852862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643" tIns="208822" rIns="417643" bIns="2088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0368470-5550-4C95-BE7D-4BF7997AD6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39950" y="7065963"/>
            <a:ext cx="38528625" cy="1998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E8E3CEB-AE27-46A0-ABB9-70225643E9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39950" y="27574875"/>
            <a:ext cx="998855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>
            <a:lvl1pPr defTabSz="4176713" eaLnBrk="1" hangingPunct="1">
              <a:defRPr sz="6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D979198-F31D-4625-9FDB-4DFDB2334F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25638" y="27574875"/>
            <a:ext cx="1355725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>
            <a:lvl1pPr algn="ctr" defTabSz="4176713" eaLnBrk="1" hangingPunct="1">
              <a:defRPr sz="6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4B2A837-43B7-4FBB-B648-54F69F70A8C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680025" y="27574875"/>
            <a:ext cx="998855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>
            <a:lvl1pPr algn="r" defTabSz="4176713" eaLnBrk="1" hangingPunct="1">
              <a:defRPr sz="6400" smtClean="0"/>
            </a:lvl1pPr>
          </a:lstStyle>
          <a:p>
            <a:pPr>
              <a:defRPr/>
            </a:pPr>
            <a:fld id="{327380D3-2B4B-4039-B14E-03771DC5AC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713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76713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2pPr>
      <a:lvl3pPr algn="ctr" defTabSz="4176713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3pPr>
      <a:lvl4pPr algn="ctr" defTabSz="4176713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4pPr>
      <a:lvl5pPr algn="ctr" defTabSz="4176713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5pPr>
      <a:lvl6pPr marL="457200" algn="ctr" defTabSz="4176713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6pPr>
      <a:lvl7pPr marL="914400" algn="ctr" defTabSz="4176713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7pPr>
      <a:lvl8pPr marL="1371600" algn="ctr" defTabSz="4176713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8pPr>
      <a:lvl9pPr marL="1828800" algn="ctr" defTabSz="4176713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9pPr>
    </p:titleStyle>
    <p:bodyStyle>
      <a:lvl1pPr marL="1566863" indent="-1566863" algn="l" defTabSz="4176713" rtl="0" eaLnBrk="0" fontAlgn="base" hangingPunct="0">
        <a:spcBef>
          <a:spcPct val="20000"/>
        </a:spcBef>
        <a:spcAft>
          <a:spcPct val="0"/>
        </a:spcAft>
        <a:buChar char="•"/>
        <a:defRPr sz="14600">
          <a:solidFill>
            <a:schemeClr val="tx1"/>
          </a:solidFill>
          <a:latin typeface="+mn-lt"/>
          <a:ea typeface="+mn-ea"/>
          <a:cs typeface="+mn-cs"/>
        </a:defRPr>
      </a:lvl1pPr>
      <a:lvl2pPr marL="3394075" indent="-1306513" algn="l" defTabSz="4176713" rtl="0" eaLnBrk="0" fontAlgn="base" hangingPunct="0">
        <a:spcBef>
          <a:spcPct val="20000"/>
        </a:spcBef>
        <a:spcAft>
          <a:spcPct val="0"/>
        </a:spcAft>
        <a:buChar char="–"/>
        <a:defRPr sz="12800">
          <a:solidFill>
            <a:schemeClr val="tx1"/>
          </a:solidFill>
          <a:latin typeface="+mn-lt"/>
        </a:defRPr>
      </a:lvl2pPr>
      <a:lvl3pPr marL="5221288" indent="-1044575" algn="l" defTabSz="4176713" rtl="0" eaLnBrk="0" fontAlgn="base" hangingPunct="0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</a:defRPr>
      </a:lvl3pPr>
      <a:lvl4pPr marL="7308850" indent="-1044575" algn="l" defTabSz="4176713" rtl="0" eaLnBrk="0" fontAlgn="base" hangingPunct="0">
        <a:spcBef>
          <a:spcPct val="20000"/>
        </a:spcBef>
        <a:spcAft>
          <a:spcPct val="0"/>
        </a:spcAft>
        <a:buChar char="–"/>
        <a:defRPr sz="9100">
          <a:solidFill>
            <a:schemeClr val="tx1"/>
          </a:solidFill>
          <a:latin typeface="+mn-lt"/>
        </a:defRPr>
      </a:lvl4pPr>
      <a:lvl5pPr marL="9396413" indent="-1042988" algn="l" defTabSz="4176713" rtl="0" eaLnBrk="0" fontAlgn="base" hangingPunct="0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5pPr>
      <a:lvl6pPr marL="9853613" indent="-1042988" algn="l" defTabSz="4176713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6pPr>
      <a:lvl7pPr marL="10310813" indent="-1042988" algn="l" defTabSz="4176713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7pPr>
      <a:lvl8pPr marL="10768013" indent="-1042988" algn="l" defTabSz="4176713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8pPr>
      <a:lvl9pPr marL="11225213" indent="-1042988" algn="l" defTabSz="4176713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https://www.uniag.sk/tl_files/download/dokumenty/verejnost/loga/SPU%20FAPZ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ee-educa.uniag.sk/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AutoShape 16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lcy;&amp;yacy;&amp;shchcy;&quot;">
            <a:extLst>
              <a:ext uri="{FF2B5EF4-FFF2-40B4-BE49-F238E27FC236}">
                <a16:creationId xmlns:a16="http://schemas.microsoft.com/office/drawing/2014/main" id="{A0539166-448F-4B2A-9D9D-FB25CE68FE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251863" y="149875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 dirty="0"/>
          </a:p>
        </p:txBody>
      </p:sp>
      <p:sp>
        <p:nvSpPr>
          <p:cNvPr id="2055" name="AutoShape 18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lcy;&amp;yacy;&amp;shchcy;&quot;">
            <a:extLst>
              <a:ext uri="{FF2B5EF4-FFF2-40B4-BE49-F238E27FC236}">
                <a16:creationId xmlns:a16="http://schemas.microsoft.com/office/drawing/2014/main" id="{48F953E9-59D6-4AFC-AD99-38C709D094C0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 flipV="1">
            <a:off x="33861375" y="22269450"/>
            <a:ext cx="78486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/>
          <a:lstStyle>
            <a:lvl1pPr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 dirty="0"/>
          </a:p>
        </p:txBody>
      </p:sp>
      <p:sp>
        <p:nvSpPr>
          <p:cNvPr id="2056" name="AutoShape 2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pcy;&amp;lcy;&amp;iukcy;&amp;tcy;&amp;kcy;&amp;acy; &amp;rcy;&amp;icy;&amp;bcy;&amp;acy; &amp;rcy;&amp;icy;&amp;bcy;&amp;acy;&quot;">
            <a:extLst>
              <a:ext uri="{FF2B5EF4-FFF2-40B4-BE49-F238E27FC236}">
                <a16:creationId xmlns:a16="http://schemas.microsoft.com/office/drawing/2014/main" id="{3BA68AEF-394E-491E-ABA1-A8171FD631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251863" y="149875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 dirty="0"/>
          </a:p>
        </p:txBody>
      </p:sp>
      <p:sp>
        <p:nvSpPr>
          <p:cNvPr id="2057" name="AutoShape 26" descr="data:image/jpeg;base64,/9j/4AAQSkZJRgABAQAAAQABAAD/2wCEAAkGBxMSEhUTExIVFRUXFxcaFxUYGRcYGhcYGBgWHxgaGBgYHighGBslHR0dIjEiJSktLi4uGCAzODMsNyktLisBCgoKDg0OGhAQGy0lICYtKy0tLS0tLS0tLS0tLS0tLS0tLy0tLS0tLS0tLS0tLS0tLS0tLS0tLS0tLS0tLS0rMv/AABEIAJ4BQAMBIgACEQEDEQH/xAAcAAEAAQUBAQAAAAAAAAAAAAAABQIDBAYHAQj/xABBEAACAQIEAggDBQcCBQUAAAABAhEAAwQSITFBUQUGEyJhcYGRBzJCI2KhscEUUnKC0eHwM/FDc5Ky0hYXU2PC/8QAGgEBAAMBAQEAAAAAAAAAAAAAAAECAwQFBv/EACQRAQEAAgICAgICAwAAAAAAAAABAhEDIRIxBEETUSNCImGh/9oADAMBAAIRAxEAPwDuNKUoFKUoFKUoFKUoFKUoFKUoFKUoFKUoFKVbv3lRS7EKqgkk6AAbkmgtdJY+3YtPeusEtoCWY8APzPIca4V1y+ImIxV0C0z2LKGVRSQ7mdGusP8As2HGeFfX/rm+MeF7thGPZIfrcb3XHHLwXgTz20d7RBiSW3P3fPxrm5OTfUdXHxa7r6f6sdLDF4W1fGhdRmHJxo49GBqUrmXwQ6RLWL1g/Q4dfAOII9Cs/wA1dNrbC7x2585rKwpSlXVKUpQKUpQKUpQKUpQKUpQKUpQKUpQKUpQKUpQKUpQKUpQKUpQKUpQKUpQKUpQKUpQeGuS/FjrfmJwNloAP2zj7sEqPAcfGBwNbx166xjA4YuIN1zksr98j5j91R3j5Rxr5+a3mMFj3pZmO4tqZLE82bX1FY8uX1G/Dh/arOee/GphbS8gN2Pl+c8qyMNhVAliSo3bYu3IeHjw86yVsSMxGUsAf+VaG2nM/5vVbEQpIIG1lNT/N4yRP48q563uSc+HHSQw2MVm7qv3G4ABo/ANFd5r5piSY1iMx4D18/wC07nu3Unp0YvDKSftEAW4OMjZvJhr5zyrbhy+nPyz7bDSlK6GJSlKBSlKBSlKBSlKBSlKBSlKBSlKBSlKBSlKBSlKBSlKBSlKBSlKBSlKBSsa/j7SfPdtr/Eyj8zUNjevPRtow+Ow4I3AdWPssmg2KreIvKiszEKqgkk6AAbkmtFxHxf6KUwL7t4rauR7kCuefEb4oW8aBYsdoliQXJGVrhGwI4KND5+VVuSZGP1z6x/tuIe8xPZapYXYrb+po4Fon+ZRwqIw90cRJYyy8wPkTyJ1PgKgnxi/MZ01/2/zhS1j03zEEmOOk8fbasPHfbe5dajZDiFMzrBBf/wCy5OiD7o28vOrxss5YkgN/xX4Wgf8Ahrzfh6RUHbxq6QQI0EfSOJ8WqTXGSApUZF1S1wP37h48441W4q+S814FQQCtofKPquHbN/f2qc6mdOPhMQrQQrQLicSvlzG4n9aicOWY5ge+2gcgzHK0m4HCa2joX4f4q9BZOxTi1z5jPJBr6GKrMbvpbc127Hhr6uquhDKwBBGxBq7UV1c6GGEs9ktx3Eky0aTGgA2Hh41K12Teu3PSlKVIUpSgUpSgUpSgUpSgUpSgUrxjFaL1l+KGEwxNuzOKujTLbIyKfvXDp7TUWye0yW+m91StwEkAgkbidR58q+e+nevOOxU5sQbKH/g4eV/6rnzH3A8K6n8LOr37LhM7gi7fIuPm1aI7gY7kxqZ4tVZnu6i+XHcZ23OlKVdmUpSgUpVrFYlLaF7jqiKJZmIVQOZJ0AoLtK5l1p+M+Cw5KYYHF3OanLaB/wCYR3v5QR41yfrB8ROk8ZmLXzZtEx2dr7MAGYlh3j6njUW6TMdvojp3rfgsHPb4m2jDdJzP/wBCy34Vz/pf46YcSMNhrlz71whF9hJP4Vx3C9EMcwJGcKbnePd7Mas5J35jyNSOCwFhFDMGdbpy20gAlge888o1A5mOdZ3OrajYOlPix0reYLba1YzDui3bDMQdjL5v0rX8Z0v0hisyXcXiLmQNnUswUEcMq6T6VOYHoUOf2RM+a2HuNeykGSCIXfcCPMgDY1k2rAVbWLUXMqMbSWjvcZRCs8CfqIadgABrVbmhoVvo0FVeGl3y2ww+c6bngP8ABxrLXowr2ix9ogm5Oi2l5T9RFb4OrBDPYRz2jJburdZf9Lulso4AyCo00B41Vd6Kt5LGJDNkBVWSNb7AEhjrxOmuwqPLaNue3+j7aorQ5Vj9mSIz/vfw66g8vGrtvoUm41ssuZAHc6wlvTNrzgzHCK3k9Xz9rYJL3bmUomwsKBnGUk7CSoEcdayh0SIsP9oMPYH2kgZ77fNqOGpIE+JNNm3OUwkWi7N3CStsie9cHLT5eNUXujCDlKzcgE21nVSCwafp04b710nB9DMrstxgHvqnYWgJFgMcxbUR3GmOelWbPV0MjM7uvZvlxFxhLXGzEHLxgHYzrJ0EU3Ynyc0GBzAlTKDd5GVdDz4cvGqFs3FAYE6HQay2kyo4gDjXSsV1WRyS3dw90E27cQxeIBlRGh73roKxD1RuIAWKHEW3h2EwlkaHKI5QfAE8TU7TtDdV+veMwLSgtXOJ7RASw4xcENPrHhXSuhvjjh2yjE4a5aJ+pCLi+xgj8a0jFdTrhzi18qkPh7W6hIGa4xPzTBhZ86isX1XuBmyAlW1S5lMvciSqDaCTJjYTSZyIfQvQ3Xjo/FR2OLtkn6WORp5ZXgzWwg18jX+hGQpmBXMWUrBLZl30HqPTWpfofrP0pgwVsYi5lUlTbMXFWCACQwIWZ4RV5mafUdK430H8bMoAx2FYGcpuWNRmG822Ij0Y+Vb30T8Q+jMRGTGWlY/TcJtNPKLkT6VeWVGq2mleAzqK9qUFKUoFKUoFKVC9ZOtOFwK5sReVSRK2xq7fwoNT57eNLSTaamtQ63fELCYCULdrf4WbcEz987J+fhXLutvxTxOLLW8NOGsnSf8AiuPMfL5L7mtKs2zOuk78W9TwrLLk/Tow4d+2xdZOuWM6R0uv2drhYtyF/mO7+unhUTh7MeAH+af2q5ZIAgD1/WTvvUl0ZgTduIirmcsAu5JJ4Rw8ztWFtrqmMxie+HHQIxGKQ5ZtJ33JG8fKPVvwBrugqG6q9Arg7ITQu2txubch4DYf3qaro48fGOHkz8qUpWs9buvOD6OX7e5Nw/LZSGuNy0+keLQK0ZtmqF6w9asHgROJxFu2YkITLt/Ciyx9q4h1g+LPSGLZlwwOHtaiLQz3COZuEQv8oHnXOntXLt4K4YXHIkvmLsTxJbU1Xzi/hdbdp6y/HAAFcDhy2n+rf7q+BW2plh5keVch6x9ZsZjnzYm893XRZi2vLKi90ee9X+nuql7DvcXV1tBc7wQNdt/CKzurmAPa27TqzI8EDUB10meMeVU8+tmlPV7qddxBZcrK1uGMD5lPBT/St3sdR8Naa6bgLWXU95n+V+4AoKxqHO/hVzpN7+BugpHZZsygyQkmBE6xrGuxI51s9m2ty3Cdmbba2gVJAYOWctz+X8qwuV32nSPwnRltHQgWlaxC4hgJzqxHZ2xO4+XU7SPGr+H6EizetE2w6uWSFEWlQyMukg5dPWstmDGECN2uqE/XeQ6s8D6dKyMPiNUfMnZsIfSWd11I9Zj+Wp8Tpc7EP2DrcC207rELrcgSoHhM1mXLBLXoKlnHcQqMqCAZ8yaxcOGhg6KMjHIo4hJzN46R7xWbaU9qhKjvr3z5HvCeGhHtSxMW1wrE2SWVlYMLrECWPzAacOEVWuBLC8vZ2xDE2U2A2aTG28aVdVgUGhi0V8JJ+af5SD6VkoMtwnLrcCzqdI0geg/Oo9JYAwRbsrhCFyId/MTAPKARrzq82C71xCidkyyo4ktx8NRWZbtqcyRCpJX9D5DavGvAgXip7pAVeMHQ6c5k+QptDCbCvGYZO1VzJGyKAVgekEDwmq2wihoIXsTow5uAZ8zGnmKzDbGfLEm6Jf8AIgcpFUJZV1NsggIZnbVflPlFNjBfBMRqqFkQdkOWxnwOm9UfsCliCqlblsB4P+o+sCfUT5eFSttQSjwZYZPIQTI/zjVAtKoEAxaeFEnvSYk8yB+RptLAt4SApYLIGR44Lsqjls23PxqjFdHBgZCgjvgfuJqxEcDOnpUpew4lliQR2hPHtCTA8dY08RXp0ysQNY7Q+GmUe+kVA1vEdWbLKbYRR2pVw2WSkEEkE665Z1PE1CYrqKl3Jobak/awYAaVysq7amQAdhrHPfTb7pQmCNf4VGoHtp71WbYY6jRgGP8ALGX9Pao0aci6Y6glVJU6huRbLbJYNcM8TyHI1qeP6ossMoL22comUybjCdQDsp2/GvoMpopKwW7r6/KJgeXEetYjdDoRkIA2Nv7gzE5tOMD9KnyyxRY4Jgr3SGBYpZxF2yULZwtw5BAzEZDK7eFbd0P8X+kLKgYizaxM7GeyuQJ1bKCNY07oresR0BbKzkJEgMoABufMTJP0ydfKsHEdULbm6p7xdk10BYAEZUP0j5xO9WnOrpiYT45WYBu4K8smPs3S4J5AtkJPpUza+MfRhEs19OYay2nnlkVA3uo1o5GyW1DKVcgmFJAIW3wViAJbeawLfUJAbZYCSWtupYkSZyHxfQ97hI5Vac8R4tx/94eieF64Ty7G7/41jYr409GKDl7dyJ7q2iDPLvkVpT9SZRBkT5ntuAx7sTkyni5KmTWt2+ggYzsABk2D/TKuJOmgyieJarzmh4tj6xfGLF4iUwtr9mQ6ZzD3SOckZU9j51omV7jF7jFmJ1diWJPMlt/WpyzgltgKRAJdDI1V1Y90zuMpX2rHxK8hqPCY8uArO57dnHjNdMW3h99I99fXerpswM2/4UXNxHqT/tV2SwjT1NUtayxcwK5pIE+AEnh7e1dv+H3VcYa0LtxT27iddezU7KORI39q1X4T9XlulsRchltMFReBfQyR90ER4meFdbrbiw/tXJz8u/8AGFKUrdzuG/ED4s32u3cN0f3UtyHxG7tBhuzB0AB2OpO4iuYYvCsQxcXHa46g3LhJYToSxO5kjXwrsHXPqM1i696zbDo751OXW25bMUeAc1uZIkaTEiBMld6v4fpBEuNb0GYPaBiH2OojUHjxFc2fJZdVvMZJuNF6cxWDwWDS3kjEiCid+LiZ4JLAQDEn0qrC9G51wmIQQTdw721O4zuoZZ4iD+E1tmI6uyoR8NaxYUgW2Yp2g1iGW5ofEg68qlsD0cz3BcvhC66W7FvUW9CJZgAAY02AUE7muOTqanf3f27LzdZS3/G+p+kb1rwPaW8WoEHsWkjicrBPPef5RUf0P0SbLBGcMIyo0a6bAHgfCts6Wsi3ZZTqWhSd8zMQDvqRsB4CvcNglOrRvroIg6f09hWuOXWnDZtiXMAbiZWhoGgYQdZ0O4KnYxUf1euC2LlmYUS9sGM2TMBctxzRvfMOdT17HBVgAnWBpJJPBQN6g8NhWGIttP2nasx2IE2u8uu4EqCefpUaurtG5PSVe0RtlXKQ+2i23JmI4wZP8IotggN3U7pzW000BJYt7HXyq9bsSEVhoFOdlOkAjLJME5Y2G2gq5h8rFCyMrXFKQVMqoiZ08fetcLvHaft4uH+0WZzMkM3AEznPiYIqu1aBtiWjKRmOwJYgNpwAFXuw7pUMJtMxPONQdvumT41lWbLC53vkbMQOZgBp8SNfU1O0vFYBs09xgYHNgAvqSPwFU20YIyzNwEGfAAaiea6e9VJbbKQy6oBkHGdCPfY+tXRurcXkGNuEH8x/tUD25JZCpERBOkad723r0NDMT8sEoumubT3J/A0WwIZNggOUn8DvqNx715dIK9oQe7AiNY4iOfH0oh4VcJlLA3QZn+Hc+WX8xV1zqrAjLoDyPEeg/WqH+caf6nza7RA0PiPyry0qsTYgwsa7TsRr4cfKoHpzd+Oc29tBvPlvV4MAc2hUwoG4LQZ/DT0qzbuSFeDJOSPDXvf5zq6tod5Aui/J5kaR5HSgtmEUSZNoyxG8R/Qj2r17YHcI7r94ngDMx77eRqozKkxGpujTwifLX0FY7X1gJnHfPcYa6KwhdPQetBWHJCs3dM9/wGwB5ax+NVEEabsne5ZiZhfLWParIuFu8tsnM8OGMaj6geQj8qruIxEF4l+6wABgEzqDqSB4US8vKneDf6Z71wkxDfoNAfarfazkBYF21DICwyhYILAQN+OmtVNbAzHICxItmRMqBwO503/tVdw/NGkaW29ideQPuBRDHa7mGdUbv9wKxyQpGpHtv5VbdWBIQICgAtbkxxMbERm15qKru3lUtyjLl5HmRy4egqOxXSC2zqwlFIVyQBsCJHEkwPQmo6SzxakHVAp1t90x2giWEnTWDrv615dRTuwgnKO6NLinvMNdDodKjBj3+izcKqsgolx8rsPpIEHhPqONXbC4y5BGGcLlK65EkknvhXMj2manxt9RXah7CycrhZ7iCIyukZmEbMQI/WobpDDK0st8KgLOogQtvUIIjXLdh/NRvUu3ReP4WRqAD37e4M5wB9X+a1gYjo3pIbYWV/dFyxGXgu4kKdfWo8M/0bjVOs2BUSw4PtoNgc8DnmOaeXtWq9lJiRO0ED9alesGOxAKriLTW3XNIcFS07mNoPPjI1qGD6zOnPgPXh5GN6nVnt0cfpft2o5czIA/MVaYiZDa8pA/SryqZ0Jk+f5D+hqk2Sd9x5N+UEUWtdT+DvTC5LuGbR85uLP1AqoYeYKz5HwNdMr5nweLNlldDlYbEaEeo1muwdTOviYjLZvwl0/K0wtz/wAW8Nj+Fbcef1XNyYd7jeKUpW7JSyzodajb/RcS1vQnXb8+f5+NSlKrlhMvaZdNfuZSYuKs+I/rtVp8QqiF0HgIFT9/Dq4hhNQfSXQbEdwyOR/tXLlw2NJnK1fp/ElmtAa/a2zG8wwP5xUvctO2p7i66nU+39ahWwl1bq5lbMGE6d2BtlAJ4wakkzt8xhYEzsASdSN/cis/KQs2pv3Aoi3uR3rjakf0/hG9VdE9G5WDkgyGVdiVJIY5j+8+/oBwrPw2CtgcW5EjSeOUDasfp5LyWybGXRgx3M5ddP8AaqXek449s+Cd/wB5iRwj6hHnB9KrS5lkkgGYUnSVnSOGmlcsxXWPFXSZvOBqITuxO+wE1HXLYaSSWPNpb/uzVSZ6dWPxbft1q90xhEzI2IsqCO83aJOsyCZ1/vWJ/wCocCQoGKsrlM924BJ2ka7b6VxXpPDxxj+U/ooqBxVpRxB/DWt8cvIy+P4vp7DYy3cYXEvBl2hSrTy1Hr71dS3cC3BmBJJKiNp1Gs6gem1cN+HvUjEYhxiM74a2sMGEhrkb5OEabmRXdVcCHEme7HkDr4ePnVq5spPp5f7QBIKFge8YbKF8RM7x7VUXudoICZY1JJHe1mBHKOPA14O6TOucaabTvPhrXmTum0p1BGvgCCPfQe9FXltmhwUgAnKZ1iTkhY0qgtd7NSQgfTQSQAfmzbE8Kv3GzQynRdW8ePuKpaATdBkGBHpE0HgzZ5LDKVAiPmbjlM6cKt/sxIVTcZihzNHdOg+XuxPPXeBXoVZVOXeU8NjE/jNei4SCwBDsRodJBAGk8gN6Ci4iSbsSHASeIERPrr7irwXKSsAACEI0jTQacf7VQjwREBVALLyOoMD8DWP2oKxLMrk7fTDTHnsAaDJ7TKSTuqd5Rxjl6VRacKEGpWN/3SNCZ94qxeMA7TsCTuNRVi/igO0luAXLqNToT571G0r732XLJytBnaG8fOZqNxfSSroZPeJKn/O7uRUZ0j0jmLKvywA2hOU7kEfMBOsxFROLxBgsIZeay2vjlMj/AKaxz5fqN+PhuXtj9M9ZbomAFMz+AG4NQuF634okJZt2EckBWS0Hc8hmuFjNRPSeMzNCn2Kn8IDVsfwn6H7fGi4+osjPrBlgYX2Jn+WmFyt1K78uDi48LnZ6dk6Aw963YtrfuG5dyy7EAd46kCBECYHlUjXgr2vTk08S3d2UpSpQw+lOirOJQ279pbiHgw28Qd1PiNa5x1h+FGhbB3I5Wrhn0W5+jA+ddTpVbjKtMrPT5yxPRVzDvkv2msvOmYAofLgfNTRsOcuo46H5l9GHeWvoXG4K3eQpdRbiHdWAI9jWj9LfDVdWwd42j/8AG8unodx+NY5cN+ms5f25m9lSI18xDAa+9WRbK6aEc17v5GpTpXoC/hjOIw7WhP8ArWzmtn1XVPX2rDbCsYZCCOG0n15+tY2We2syldP+HnW03x+z3ic4Hcc/WB9JM6sPx9K3uvnoFkIZcy3AQQZjUbcjI5612TqX0/8AtdiWjtUgXAOfBvX8wa6OLPfVc/JhrtsNKUrZmUpSgtXbCtuP6+9Yd7owEd3lsdtNjpUjSq5YY5e0y2IR8CwJMHcHn5+QqzDDx0OnODoBWw14RWN+PPpbzrjnWjoIpdd1TuNqCEkCRJ1G2o41qeJxFteKiOcH8Ir6IbBofpiNokflWHf6Bst9A9lP/cDWN+Ld726sPl6mrHzv+z3MSQtm2zsdAVWB7zoK3Xqd8OFtEXsZluNmkWt1TQnMx+rhptXVF6Ky/K0DlAjaOFW26KYAgFTIIM6TPiB/k1b8WWM6imfyLmsoPlXZRpoYI2yyPIbVVbv/AFEENI7vOQNue34GqjgbgM5VOkQD584/tVt8HdGoQkiNZUEgA6b86i45/pluKO1CCJJzggDlEDblyHgaqW+RClu8CRMeY19dfSsDpHFHDy10FZBZSYOoBL/LwEk896isT00MxVcugA72vloBrM6QRy4655Z66q2ONvpsRvaBdAxzCBs0cPbj41RcxXFSsDKzLHAwCQP0rTX6duWyFZBrr2okqo1BhVlo4nLmPlWx9H2TiVU2cVYbLElCXOh+rVSD4EaVOO8vRljcfbLbFLl+ohzoAJIgjbhyFLlwAidcmaGnQEagNzk1kWegHli+IJLSO4gUAHcDMTFX7XVywNwz6g95juNtFgVrOLOqeURb4gAt8ocgswOoIEGeW2seVYp6Tk/ZBmExkVWObThGyzOh51t1jBW0kqigncgCT5ner8VecN+6jyalhsBiGIy2Qqak9q31a6iJblyq1051VvOpIuC7t3IyE84JJB14Gtzoat+DHWqY52XccaOLZGyXFY5TA+i4hn5VY7fwnQ89RWB0hdVgWI7SPrtzbvJ/Gg389q7D010FZxSxdSTwYaMPXiPA6VzfrJ1IxFrVA95R8ty3/qpA2Zd3HlPptXHyfHyx7nb0uD5GGXvqtCunPtcW9yDgB/fj711L4MYIpZvuRBLhYjWFBP8A+vwrl2JwzAntF14uoymfvodj512H4SJGCOkfat691NafGn8jf5+X8HX+m7UpSvSeGUpSgUpSgUpSgpZQRBEjlWr9KdQcJdJe2pw7/vWTlBP3k+U+1bVSosl9pl05X0l1Kxdr5QuJT7sK3qjGD6GsLqp0p+y41A4KdoezdGzIe8YBytyaDpwmuw1Zv4VHjOitlIIzAGCNiJ2PjWX4pLuL/ktmqvUpStmZSlKBSlKBSlKBSlKBSlKBSlKCP6b6NF+0UO41Q8mG3odQfAmuSNaylkMjLoFiTlH0kfUV1UjiBHAV2uue9fOhzbuftKDuMRmjdbm0j+LT+Yferk+Vx7nlHX8TPWXjftrF+4Cup5Mdc2ggBiPrSB8w7w2rX8QpVg2Zl17rqcynfUMNR5Gs/F3Z1BiO8Y+kmIuJ9w/UKi+01OyMdTHyP4xsP82rz9vZ4+Pp3HqT0gb+DtOzZmAKs3MqSJ9oqdrU/hipGBWREu8D14eE1tlexx3eEr5/lkmeUn7KUpV2ZSlKBXhr2lBF9MdX8Nih9taVjEBtmA5BhrHhtTq/0Hbwds27bOVLTDkGNAIEAaaVKUqvjN70t55a8d9FKUqypSlKBSlKBSlKBSlKBSlKBSlKBSlKBSlKBSlKBSlKBSlKBSlKBVnFYZbiMjqGVgQwPEGr1KDifWzoG5grqicysT2NznzR+AOvkdfEDXQk7DSdV4qTy5CvoHpboy1ibTWryhkbhxB4FTwI4EVzrC9Sjbx6W3dXQy2bUMyLwYRGbgYMEa6bV53L8e45bx9V7Hx/nS4ay9z/AK6D1dwXY4azbj5UE+Z1b8Saka8Fe16Empp5Fu7spSlSgpSlApSlApSlApSlApSlApSlApSlApSlApSlB//Z">
            <a:extLst>
              <a:ext uri="{FF2B5EF4-FFF2-40B4-BE49-F238E27FC236}">
                <a16:creationId xmlns:a16="http://schemas.microsoft.com/office/drawing/2014/main" id="{B0442044-EB11-44CD-9661-7392DF60A2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251863" y="149875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 dirty="0"/>
          </a:p>
        </p:txBody>
      </p:sp>
      <p:sp>
        <p:nvSpPr>
          <p:cNvPr id="2058" name="AutoShape 30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scy;&amp;ocy;&amp;mcy; &amp;jukcy;&amp;vcy;&amp;rcy;&amp;ocy;&amp;pcy;&amp;iecy;&amp;jcy;&amp;scy;&amp;softcy;&amp;kcy;&amp;icy;&amp;jcy;  &amp;rcy;&amp;icy;&amp;bcy;&amp;acy;&quot;">
            <a:extLst>
              <a:ext uri="{FF2B5EF4-FFF2-40B4-BE49-F238E27FC236}">
                <a16:creationId xmlns:a16="http://schemas.microsoft.com/office/drawing/2014/main" id="{3B41DF7F-3FCF-41ED-B99A-EA1F644664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251863" y="149875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 dirty="0"/>
          </a:p>
        </p:txBody>
      </p:sp>
      <p:sp>
        <p:nvSpPr>
          <p:cNvPr id="2059" name="AutoShape 3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scy;&amp;ocy;&amp;mcy; &amp;jukcy;&amp;vcy;&amp;rcy;&amp;ocy;&amp;pcy;&amp;iecy;&amp;jcy;&amp;scy;&amp;softcy;&amp;kcy;&amp;icy;&amp;jcy;  &amp;rcy;&amp;icy;&amp;bcy;&amp;acy;&quot;">
            <a:extLst>
              <a:ext uri="{FF2B5EF4-FFF2-40B4-BE49-F238E27FC236}">
                <a16:creationId xmlns:a16="http://schemas.microsoft.com/office/drawing/2014/main" id="{F175EEA4-F51A-4BBD-A743-B272EB48F4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251863" y="149875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 dirty="0"/>
          </a:p>
        </p:txBody>
      </p:sp>
      <p:sp>
        <p:nvSpPr>
          <p:cNvPr id="2060" name="AutoShape 3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scy;&amp;ocy;&amp;mcy; &amp;jukcy;&amp;vcy;&amp;rcy;&amp;ocy;&amp;pcy;&amp;iecy;&amp;jcy;&amp;scy;&amp;softcy;&amp;kcy;&amp;icy;&amp;jcy;  &amp;rcy;&amp;icy;&amp;bcy;&amp;acy;&quot;">
            <a:extLst>
              <a:ext uri="{FF2B5EF4-FFF2-40B4-BE49-F238E27FC236}">
                <a16:creationId xmlns:a16="http://schemas.microsoft.com/office/drawing/2014/main" id="{474443BB-8033-4F67-AC14-AE57FBE4DD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251863" y="149875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 dirty="0"/>
          </a:p>
        </p:txBody>
      </p:sp>
      <p:sp>
        <p:nvSpPr>
          <p:cNvPr id="2061" name="AutoShape 36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scy;&amp;ocy;&amp;mcy; &amp;jukcy;&amp;vcy;&amp;rcy;&amp;ocy;&amp;pcy;&amp;iecy;&amp;jcy;&amp;scy;&amp;softcy;&amp;kcy;&amp;icy;&amp;jcy;  &amp;rcy;&amp;icy;&amp;bcy;&amp;acy;&quot;">
            <a:extLst>
              <a:ext uri="{FF2B5EF4-FFF2-40B4-BE49-F238E27FC236}">
                <a16:creationId xmlns:a16="http://schemas.microsoft.com/office/drawing/2014/main" id="{F2E4FB7F-29BC-4BE0-9033-C1DE17E617C4}"/>
              </a:ext>
            </a:extLst>
          </p:cNvPr>
          <p:cNvSpPr>
            <a:spLocks noChangeAspect="1" noChangeArrowheads="1"/>
          </p:cNvSpPr>
          <p:nvPr/>
        </p:nvSpPr>
        <p:spPr bwMode="auto">
          <a:xfrm flipV="1">
            <a:off x="7307263" y="22632988"/>
            <a:ext cx="6967537" cy="37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 dirty="0"/>
          </a:p>
        </p:txBody>
      </p:sp>
      <p:sp>
        <p:nvSpPr>
          <p:cNvPr id="2062" name="AutoShape 48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kcy;&amp;acy;&amp;rcy;&amp;acy;&amp;scy;&amp;softcy; &amp;rcy;&amp;icy;&amp;bcy;&amp;acy;&quot;">
            <a:extLst>
              <a:ext uri="{FF2B5EF4-FFF2-40B4-BE49-F238E27FC236}">
                <a16:creationId xmlns:a16="http://schemas.microsoft.com/office/drawing/2014/main" id="{0C0C1C77-139B-41A5-93D8-CF6A49C71E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251863" y="149875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 dirty="0"/>
          </a:p>
        </p:txBody>
      </p:sp>
      <p:sp>
        <p:nvSpPr>
          <p:cNvPr id="2063" name="AutoShape 50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kcy;&amp;acy;&amp;rcy;&amp;acy;&amp;scy;&amp;softcy; &amp;rcy;&amp;icy;&amp;bcy;&amp;acy;&quot;">
            <a:extLst>
              <a:ext uri="{FF2B5EF4-FFF2-40B4-BE49-F238E27FC236}">
                <a16:creationId xmlns:a16="http://schemas.microsoft.com/office/drawing/2014/main" id="{CFC9C9C2-4B64-46F1-A587-E92FFB886C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 dirty="0"/>
          </a:p>
        </p:txBody>
      </p:sp>
      <p:sp>
        <p:nvSpPr>
          <p:cNvPr id="2274" name="Rectangle 40">
            <a:extLst>
              <a:ext uri="{FF2B5EF4-FFF2-40B4-BE49-F238E27FC236}">
                <a16:creationId xmlns:a16="http://schemas.microsoft.com/office/drawing/2014/main" id="{8B0389A1-BB8C-43BD-B443-1BE034766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89613" y="12347575"/>
            <a:ext cx="5270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3429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br>
              <a:rPr lang="uk-UA" alt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alt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82" name="Прямоугольник 5">
            <a:extLst>
              <a:ext uri="{FF2B5EF4-FFF2-40B4-BE49-F238E27FC236}">
                <a16:creationId xmlns:a16="http://schemas.microsoft.com/office/drawing/2014/main" id="{E15A840F-667F-466E-B5DE-1DC73899E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9522" y="4840994"/>
            <a:ext cx="9167443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8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Slovak University of</a:t>
            </a:r>
            <a:endParaRPr lang="uk-UA" altLang="en-US" sz="4800" b="1" dirty="0">
              <a:solidFill>
                <a:srgbClr val="0066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48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Agriculture in Nitra</a:t>
            </a:r>
          </a:p>
          <a:p>
            <a:pPr algn="ctr"/>
            <a:r>
              <a:rPr lang="en-US" altLang="en-US" sz="3200" b="1" i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Faculty of Agrobiology and Food Resources</a:t>
            </a:r>
          </a:p>
          <a:p>
            <a:pPr algn="ctr"/>
            <a:r>
              <a:rPr lang="en-US" altLang="en-US" sz="3200" b="1" i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Institute of Biodiversity Conservation and Biosafety</a:t>
            </a:r>
          </a:p>
          <a:p>
            <a:pPr algn="ctr"/>
            <a:endParaRPr lang="en-US" altLang="en-US" sz="3600" b="1" i="1" dirty="0">
              <a:solidFill>
                <a:srgbClr val="0066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A24BFD6-F8C2-41B8-B094-18AAE48D18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9" r="16218" b="10940"/>
          <a:stretch/>
        </p:blipFill>
        <p:spPr>
          <a:xfrm>
            <a:off x="71131" y="-79376"/>
            <a:ext cx="6601218" cy="8554563"/>
          </a:xfrm>
          <a:prstGeom prst="rect">
            <a:avLst/>
          </a:prstGeom>
        </p:spPr>
      </p:pic>
      <p:pic>
        <p:nvPicPr>
          <p:cNvPr id="1026" name="Picture 2" descr="Результат пошуку зображень за запитом &quot;spu v nitre&quot;">
            <a:extLst>
              <a:ext uri="{FF2B5EF4-FFF2-40B4-BE49-F238E27FC236}">
                <a16:creationId xmlns:a16="http://schemas.microsoft.com/office/drawing/2014/main" id="{B07805B2-0FB7-4536-814B-C4086507D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14" y="870531"/>
            <a:ext cx="3834677" cy="382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езультат пошуку зображень за запитом &quot;Нубіп України&quot;">
            <a:extLst>
              <a:ext uri="{FF2B5EF4-FFF2-40B4-BE49-F238E27FC236}">
                <a16:creationId xmlns:a16="http://schemas.microsoft.com/office/drawing/2014/main" id="{9D66B1AA-421F-443E-99DF-382FBB730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5572" y="728936"/>
            <a:ext cx="3661073" cy="434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21627F0-EC54-4359-8433-307F848D4E78}"/>
              </a:ext>
            </a:extLst>
          </p:cNvPr>
          <p:cNvSpPr/>
          <p:nvPr/>
        </p:nvSpPr>
        <p:spPr>
          <a:xfrm>
            <a:off x="14428373" y="4958037"/>
            <a:ext cx="979375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8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National University of Life and </a:t>
            </a:r>
            <a:r>
              <a:rPr lang="en-US" altLang="en-US" sz="44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Environmental Sciences of Ukraine</a:t>
            </a:r>
          </a:p>
          <a:p>
            <a:pPr algn="ctr"/>
            <a:r>
              <a:rPr lang="en-US" altLang="en-US" sz="3200" b="1" i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Faculty of Livestock Raising and Water Bioresources </a:t>
            </a:r>
          </a:p>
          <a:p>
            <a:pPr algn="ctr"/>
            <a:r>
              <a:rPr lang="en-US" altLang="en-US" sz="3200" b="1" i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Department of Horse-Breeding and Beekeeping</a:t>
            </a:r>
          </a:p>
        </p:txBody>
      </p:sp>
      <p:pic>
        <p:nvPicPr>
          <p:cNvPr id="54" name="Picture 2" descr="Ð ÐµÐ·ÑÐ»ÑÑÐ°Ñ Ð¿Ð¾ÑÑÐºÑ Ð·Ð¾Ð±ÑÐ°Ð¶ÐµÐ½Ñ Ð·Ð° Ð·Ð°Ð¿Ð¸ÑÐ¾Ð¼ &quot;visegrad fund&quot;">
            <a:extLst>
              <a:ext uri="{FF2B5EF4-FFF2-40B4-BE49-F238E27FC236}">
                <a16:creationId xmlns:a16="http://schemas.microsoft.com/office/drawing/2014/main" id="{5D6D64DE-5F5F-4784-B50F-BFF6BC2527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6" b="6332"/>
          <a:stretch/>
        </p:blipFill>
        <p:spPr bwMode="auto">
          <a:xfrm>
            <a:off x="460375" y="8093781"/>
            <a:ext cx="6100920" cy="256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2D4F66D-C38B-46AD-BF11-C3284F7C35DB}"/>
              </a:ext>
            </a:extLst>
          </p:cNvPr>
          <p:cNvSpPr/>
          <p:nvPr/>
        </p:nvSpPr>
        <p:spPr>
          <a:xfrm>
            <a:off x="30052948" y="4953299"/>
            <a:ext cx="59383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National University of Pharmacy</a:t>
            </a:r>
          </a:p>
          <a:p>
            <a:pPr algn="ctr"/>
            <a:r>
              <a:rPr lang="en-US" sz="3200" b="1" i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Institute for Advanced Training of Pharmacy Specialists </a:t>
            </a:r>
            <a:endParaRPr lang="ru-UA" sz="3200" b="1" dirty="0">
              <a:solidFill>
                <a:srgbClr val="0066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5297E7B-F055-45DA-A7E5-0DB8300237FE}"/>
              </a:ext>
            </a:extLst>
          </p:cNvPr>
          <p:cNvSpPr/>
          <p:nvPr/>
        </p:nvSpPr>
        <p:spPr>
          <a:xfrm>
            <a:off x="35991305" y="4953453"/>
            <a:ext cx="670364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Apitherapy Association of Ukraine</a:t>
            </a:r>
            <a:endParaRPr lang="uk-UA" sz="4800" b="1" dirty="0">
              <a:solidFill>
                <a:srgbClr val="0066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3200" b="1" i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Public Organization </a:t>
            </a:r>
            <a:endParaRPr lang="ru-UA" sz="3200" b="1" dirty="0">
              <a:solidFill>
                <a:srgbClr val="0066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CAAA424-E888-4574-AD69-919E14284965}"/>
              </a:ext>
            </a:extLst>
          </p:cNvPr>
          <p:cNvSpPr/>
          <p:nvPr/>
        </p:nvSpPr>
        <p:spPr>
          <a:xfrm>
            <a:off x="1603870" y="9368053"/>
            <a:ext cx="40485471" cy="775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15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APITHERAPY IN A THEORY AND PRACTICE</a:t>
            </a:r>
            <a:endParaRPr lang="ru-UA" sz="80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7200" b="1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International Conference</a:t>
            </a:r>
            <a:endParaRPr lang="uk-UA" sz="7200" b="1" i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9600" b="1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19 H</a:t>
            </a:r>
            <a:r>
              <a:rPr lang="uk-UA" sz="9600" b="1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r>
              <a:rPr lang="en-US" sz="9600" b="1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9600" b="1" i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Rodymtseva</a:t>
            </a:r>
            <a:r>
              <a:rPr lang="uk-UA" sz="9600" b="1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9600" b="1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St., </a:t>
            </a:r>
            <a:r>
              <a:rPr lang="en-US" sz="9600" b="1" i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Edu.b</a:t>
            </a:r>
            <a:r>
              <a:rPr lang="en-US" sz="9600" b="1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uk-UA" sz="9600" b="1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  <a:r>
              <a:rPr lang="en-US" sz="9600" b="1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r</a:t>
            </a:r>
            <a:r>
              <a:rPr lang="uk-UA" sz="9600" b="1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r>
              <a:rPr lang="en-US" sz="9600" b="1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uk-UA" sz="9600" b="1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  <a:r>
              <a:rPr lang="en-US" sz="9600" b="1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9,</a:t>
            </a:r>
            <a:r>
              <a:rPr lang="uk-UA" sz="9600" b="1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9600" b="1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NULES of Ukraine, Kyiv, Ukraine </a:t>
            </a:r>
            <a:r>
              <a:rPr lang="en-US" sz="96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Februare</a:t>
            </a:r>
            <a:r>
              <a:rPr lang="en-US" sz="9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9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28</a:t>
            </a:r>
            <a:r>
              <a:rPr lang="en-US" sz="9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20</a:t>
            </a:r>
            <a:r>
              <a:rPr lang="uk-UA" sz="9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20</a:t>
            </a:r>
            <a:r>
              <a:rPr lang="en-US" sz="9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check-in time </a:t>
            </a:r>
            <a:r>
              <a:rPr lang="uk-UA" sz="9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–</a:t>
            </a:r>
            <a:r>
              <a:rPr lang="en-US" sz="9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uk-UA" sz="9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</a:t>
            </a:r>
            <a:r>
              <a:rPr lang="ru-RU" sz="9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</a:t>
            </a:r>
            <a:r>
              <a:rPr lang="en-US" sz="9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:00, opening time –  </a:t>
            </a:r>
            <a:r>
              <a:rPr lang="uk-UA" sz="9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09</a:t>
            </a:r>
            <a:r>
              <a:rPr lang="en-US" sz="9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:00</a:t>
            </a:r>
            <a:r>
              <a:rPr lang="uk-UA" sz="9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9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am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8000" b="1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 program is available on the website </a:t>
            </a:r>
            <a:r>
              <a:rPr lang="en-US" sz="8000" b="1" i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hlinkClick r:id="rId6"/>
              </a:rPr>
              <a:t>http://bee-educa.uniag.sk</a:t>
            </a:r>
            <a:endParaRPr lang="en-US" sz="8000" b="1" i="1" dirty="0">
              <a:solidFill>
                <a:srgbClr val="0066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C3795E3-D286-4A46-8DB9-3B2AD52322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719151"/>
              </p:ext>
            </p:extLst>
          </p:nvPr>
        </p:nvGraphicFramePr>
        <p:xfrm>
          <a:off x="1466922" y="17876880"/>
          <a:ext cx="40179482" cy="66079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79482">
                  <a:extLst>
                    <a:ext uri="{9D8B030D-6E8A-4147-A177-3AD203B41FA5}">
                      <a16:colId xmlns:a16="http://schemas.microsoft.com/office/drawing/2014/main" val="1694531251"/>
                    </a:ext>
                  </a:extLst>
                </a:gridCol>
              </a:tblGrid>
              <a:tr h="66079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400" b="0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The international conference was prepared as part of an international scientific and educational project</a:t>
                      </a:r>
                      <a:endParaRPr lang="ru-RU" sz="5400" b="0" i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0" dirty="0" err="1">
                          <a:solidFill>
                            <a:srgbClr val="0066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SaveBees</a:t>
                      </a:r>
                      <a:r>
                        <a:rPr lang="en-US" sz="6000" dirty="0">
                          <a:solidFill>
                            <a:srgbClr val="0066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SAVE ENDANGERED BEES TO IMPROVE NUTRITION,</a:t>
                      </a:r>
                      <a:r>
                        <a:rPr lang="en-US" sz="4800" dirty="0">
                          <a:solidFill>
                            <a:srgbClr val="0066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6000" dirty="0">
                          <a:solidFill>
                            <a:srgbClr val="0066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HEALTH AND LIFE QUALITY OF HUMAN</a:t>
                      </a:r>
                      <a:endParaRPr lang="ru-UA" sz="4800" dirty="0">
                        <a:solidFill>
                          <a:srgbClr val="0066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400" b="0" i="1" dirty="0">
                          <a:solidFill>
                            <a:srgbClr val="0066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Project supported by Grant from </a:t>
                      </a:r>
                      <a:r>
                        <a:rPr lang="en-US" sz="5400" b="0" i="1" dirty="0" err="1">
                          <a:solidFill>
                            <a:srgbClr val="0066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Visegrad</a:t>
                      </a:r>
                      <a:r>
                        <a:rPr lang="en-US" sz="5400" b="0" i="1" dirty="0">
                          <a:solidFill>
                            <a:srgbClr val="0066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Fund V4 countries of European Union</a:t>
                      </a:r>
                      <a:r>
                        <a:rPr lang="en-US" sz="4800" b="0" i="1" dirty="0">
                          <a:solidFill>
                            <a:srgbClr val="0066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5400" b="0" i="1" dirty="0">
                          <a:solidFill>
                            <a:srgbClr val="0066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under number 21910411 at the period 2019-2020</a:t>
                      </a:r>
                      <a:endParaRPr lang="ru-UA" sz="4800" b="0" i="1" dirty="0">
                        <a:solidFill>
                          <a:srgbClr val="0066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i="1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UA" sz="800" b="0" i="1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Also within the framework of the international network </a:t>
                      </a:r>
                      <a:r>
                        <a:rPr lang="en-US" sz="4800" b="1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AgroBio</a:t>
                      </a:r>
                      <a:r>
                        <a:rPr lang="en-US" sz="4800" b="1" i="1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Net</a:t>
                      </a:r>
                      <a:r>
                        <a:rPr lang="en-US" sz="4800" b="1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8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with the active cooperation of 13 scientific</a:t>
                      </a:r>
                      <a:endParaRPr lang="uk-UA" sz="48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and educational institutions from Poland, Hungary, Ukraine, Armenia, Moldova, Belarus and Serbia</a:t>
                      </a:r>
                      <a:r>
                        <a:rPr lang="uk-UA" sz="48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8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as partners and guarantors of the international project.</a:t>
                      </a:r>
                      <a:endParaRPr lang="ru-RU" sz="48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300" b="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The co-organizers of the competition are the </a:t>
                      </a:r>
                      <a:r>
                        <a:rPr lang="en-US" sz="53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of the Department of Industrial Pharmacy and Economy Institute for Advanced Training of Pharmacy Specialists of the National University of Pharmacy</a:t>
                      </a:r>
                      <a:r>
                        <a:rPr lang="uk-UA" sz="53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300" b="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and </a:t>
                      </a:r>
                      <a:r>
                        <a:rPr lang="en-US" sz="53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Apitherapy Association of Ukraine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694521"/>
                  </a:ext>
                </a:extLst>
              </a:tr>
            </a:tbl>
          </a:graphicData>
        </a:graphic>
      </p:graphicFrame>
      <p:pic>
        <p:nvPicPr>
          <p:cNvPr id="29" name="Рисунок 28" descr="http://pngimg.com/uploads/bee/bee_PNG9.png">
            <a:extLst>
              <a:ext uri="{FF2B5EF4-FFF2-40B4-BE49-F238E27FC236}">
                <a16:creationId xmlns:a16="http://schemas.microsoft.com/office/drawing/2014/main" id="{BA12B500-F004-4C39-A27F-C391FC498AAF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9575">
            <a:off x="37097714" y="7050293"/>
            <a:ext cx="5256108" cy="3545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00A613-987D-40EB-BE12-4EE056948F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165" y="23384669"/>
            <a:ext cx="4012632" cy="51845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810D66-2437-4F1A-9380-D61B629CB1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09" y="28570382"/>
            <a:ext cx="659050" cy="61116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9279005-8268-42C2-80C9-EDC5811034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522" y="28145007"/>
            <a:ext cx="914951" cy="84847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9E329BA-9C3D-4E5B-80BB-D12B88567E9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37" y="28752212"/>
            <a:ext cx="520342" cy="48253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4134CA0-F2CF-4AD6-BEC2-06D93D0FA757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344" y="25836495"/>
            <a:ext cx="2037112" cy="2037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1AB95D2-5CC1-4477-9452-8569A6A8FB45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096" y="25855127"/>
            <a:ext cx="25066881" cy="2289880"/>
          </a:xfrm>
          <a:prstGeom prst="rect">
            <a:avLst/>
          </a:prstGeom>
          <a:noFill/>
        </p:spPr>
      </p:pic>
      <p:pic>
        <p:nvPicPr>
          <p:cNvPr id="44" name="Picture 2" descr="Ð ÐµÐ·ÑÐ»ÑÑÐ°Ñ Ð¿Ð¾ÑÑÐºÑ Ð·Ð¾Ð±ÑÐ°Ð¶ÐµÐ½Ñ Ð·Ð° Ð·Ð°Ð¿Ð¸ÑÐ¾Ð¼ &quot;visegrad fund&quot;">
            <a:extLst>
              <a:ext uri="{FF2B5EF4-FFF2-40B4-BE49-F238E27FC236}">
                <a16:creationId xmlns:a16="http://schemas.microsoft.com/office/drawing/2014/main" id="{B4C5B535-64F3-465E-AE6C-8690D19DC4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6" b="6332"/>
          <a:stretch/>
        </p:blipFill>
        <p:spPr bwMode="auto">
          <a:xfrm>
            <a:off x="35008777" y="25432938"/>
            <a:ext cx="6439360" cy="271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http://bee-educa.uniag.sk/sites/default/files/partner_logos/partners/partner2.png">
            <a:extLst>
              <a:ext uri="{FF2B5EF4-FFF2-40B4-BE49-F238E27FC236}">
                <a16:creationId xmlns:a16="http://schemas.microsoft.com/office/drawing/2014/main" id="{24963B36-0DE2-45D7-ABCD-FBC80DA124F6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0456" y="1064439"/>
            <a:ext cx="2882493" cy="3583048"/>
          </a:xfrm>
          <a:prstGeom prst="rect">
            <a:avLst/>
          </a:prstGeom>
          <a:noFill/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C9EBF0EA-C087-4AFD-9B7A-50E9F465DFBC}"/>
              </a:ext>
            </a:extLst>
          </p:cNvPr>
          <p:cNvSpPr/>
          <p:nvPr/>
        </p:nvSpPr>
        <p:spPr>
          <a:xfrm>
            <a:off x="23791881" y="5029354"/>
            <a:ext cx="667187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Union of Beekeepers</a:t>
            </a:r>
            <a:endParaRPr lang="uk-UA" sz="4800" b="1" dirty="0">
              <a:solidFill>
                <a:srgbClr val="0066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48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of </a:t>
            </a:r>
            <a:r>
              <a:rPr lang="en-US" sz="4800" b="1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Kharkiv</a:t>
            </a:r>
            <a:r>
              <a:rPr lang="en-US" sz="48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Region</a:t>
            </a:r>
            <a:endParaRPr lang="uk-UA" sz="4800" b="1" dirty="0">
              <a:solidFill>
                <a:srgbClr val="0066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3600" b="1" i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Public Organization </a:t>
            </a:r>
            <a:endParaRPr lang="ru-UA" sz="3600" b="1" dirty="0">
              <a:solidFill>
                <a:srgbClr val="0066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Результат пошуку зображень за запитом &quot;спілка пасічників україни&quot;">
            <a:extLst>
              <a:ext uri="{FF2B5EF4-FFF2-40B4-BE49-F238E27FC236}">
                <a16:creationId xmlns:a16="http://schemas.microsoft.com/office/drawing/2014/main" id="{A888B1D1-4D9B-43AA-AC9B-4A93B9516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9633" y="1115780"/>
            <a:ext cx="3583047" cy="358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 descr="Результат пошуку зображень за запитом &quot;національний фармацевтичний університет&quot;">
            <a:extLst>
              <a:ext uri="{FF2B5EF4-FFF2-40B4-BE49-F238E27FC236}">
                <a16:creationId xmlns:a16="http://schemas.microsoft.com/office/drawing/2014/main" id="{4FBEBED1-81A3-45CE-A4DA-5CEF67C3AB3B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4466" y="845346"/>
            <a:ext cx="3891170" cy="3955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D068ED-19E4-4F1F-9549-E233C8DD2A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688508" y="651130"/>
            <a:ext cx="3661073" cy="4124502"/>
          </a:xfrm>
          <a:prstGeom prst="rect">
            <a:avLst/>
          </a:prstGeom>
        </p:spPr>
      </p:pic>
      <p:pic>
        <p:nvPicPr>
          <p:cNvPr id="11" name="Picture 6" descr="Результат пошуку зображень за запитом &quot;Institute for Advanced Training of Pharmacy Specialists&quot;">
            <a:extLst>
              <a:ext uri="{FF2B5EF4-FFF2-40B4-BE49-F238E27FC236}">
                <a16:creationId xmlns:a16="http://schemas.microsoft.com/office/drawing/2014/main" id="{1692C074-FFB7-45A2-83E0-68BB9E83C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5112" y="810395"/>
            <a:ext cx="3510659" cy="390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Ð ÐµÐ·ÑÐ»ÑÑÐ°Ñ Ð¿Ð¾ÑÑÐºÑ Ð·Ð¾Ð±ÑÐ°Ð¶ÐµÐ½Ñ Ð·Ð° Ð·Ð°Ð¿Ð¸ÑÐ¾Ð¼ &quot;Fakulta agrobiolÃ³gie a potravinovÃ½ch zdrojov&quot;">
            <a:extLst>
              <a:ext uri="{FF2B5EF4-FFF2-40B4-BE49-F238E27FC236}">
                <a16:creationId xmlns:a16="http://schemas.microsoft.com/office/drawing/2014/main" id="{0C704E7B-BEEC-46F1-951E-DF5957B0F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r:link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086" y="800534"/>
            <a:ext cx="3834677" cy="389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FA919A2-B126-4B77-96B5-8EAB9A684A63}"/>
              </a:ext>
            </a:extLst>
          </p:cNvPr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8514" y="1512561"/>
            <a:ext cx="4515212" cy="2980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67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67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2599</TotalTime>
  <Words>254</Words>
  <Application>Microsoft Office PowerPoint</Application>
  <PresentationFormat>Vlastná</PresentationFormat>
  <Paragraphs>26</Paragraphs>
  <Slides>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5" baseType="lpstr">
      <vt:lpstr>Arial</vt:lpstr>
      <vt:lpstr>Cambria</vt:lpstr>
      <vt:lpstr>Times New Roman</vt:lpstr>
      <vt:lpstr>Оформление по умолчанию</vt:lpstr>
      <vt:lpstr>Prezentácia programu PowerPoint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Jan Brindza</cp:lastModifiedBy>
  <cp:revision>90</cp:revision>
  <dcterms:created xsi:type="dcterms:W3CDTF">2017-04-28T04:46:01Z</dcterms:created>
  <dcterms:modified xsi:type="dcterms:W3CDTF">2020-02-12T10:03:54Z</dcterms:modified>
</cp:coreProperties>
</file>