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16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7BD6C99-E2EF-458A-8405-84158964C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FA7C29BB-4BFC-4309-945E-DB260ADCF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CBDC173D-8FD3-42A8-B235-FD89F1BF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B4F1A8D2-C21E-4B19-9CB9-4FA4877A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A7581972-C890-4251-9CC6-638FAAB9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745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68116C-7DBF-4D99-803D-EB38AE3A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="" xmlns:a16="http://schemas.microsoft.com/office/drawing/2014/main" id="{7ACACB3A-8818-42C8-B2E6-BCFB7AE6D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D725864B-6471-4C39-88A3-F5F5308A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F515F388-22D6-430A-A048-D63FAEC5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F3C07E57-DF4D-4687-BABA-6B0613BB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864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B4FFE0D5-5EDE-4E35-93A1-308A67BC3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="" xmlns:a16="http://schemas.microsoft.com/office/drawing/2014/main" id="{DF343551-E977-4139-B3E1-2DADB3228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AC51A598-686D-409B-8D49-407125D2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9BEFCB57-F115-4A08-BFC1-E861C8B6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F98E1AA1-748C-4BE5-861F-118CCD54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654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DBA6393-A02F-4ACD-9838-E6973B02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015E94-F0E8-4C72-8DA5-29A34E74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4926D430-A349-42C0-8F95-8295CB9D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5A00C993-DFC3-434D-B77A-E7B5029E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E104097F-0025-43E2-A977-BF4F6523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715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AC4ED39-EB1E-467D-AC32-AE63934E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D395B52D-670A-45A0-9B7A-B09DB8EFB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7D70E6F3-CAEC-4E44-A01B-E9EBE7B1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D16154E8-773D-4E34-A92D-7C79430E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DE2EC8ED-9E18-40B0-AA2E-F2599CC4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251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52E259E-89B7-42A9-B46C-CCDD38E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D71527F-2FBD-48D3-9A21-F02E5D6DC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DDE340C9-C053-4966-A293-E97DDABF7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28B52FB0-5DF3-478B-BD00-39AD9D0C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68219A60-11A4-4B11-B1CE-035FA877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FFB2967F-76FE-4D01-98F7-CEBFBDFE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341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E3A2E7A-7446-4969-8592-D2DA473B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03D7DEF3-0653-4021-AE3C-945D7653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D34EEC2-EABE-4765-84BE-B58FF0BB7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="" xmlns:a16="http://schemas.microsoft.com/office/drawing/2014/main" id="{1E96A6F0-FAB5-4228-9573-04FA96792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87844CF2-5BF5-4BC1-992A-AFDC93CC2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C9F0E147-179B-4AA4-BC7B-2A74DDD5C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52C524AF-DBD4-4006-8178-F371D5FA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286E93A4-7317-46ED-AC04-DB92AEAD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777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27CD12-272D-4505-93D4-7067EE7B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6B985A11-184A-4A46-A816-CFB2190E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7DE45E25-37C6-4949-916F-98175886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3032C850-3E8E-4E90-95DA-CE710560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7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C35D5573-45A2-4310-AE00-B9775F76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44880756-D311-4216-865B-211F8057B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CC637053-4440-4838-8196-CF436FFB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177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CF4FB5-1788-4562-83BF-D3AEB4EB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A386984F-E43F-4DBD-9B54-FC2EA415B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9E284C4F-31F9-4164-AF27-3BF8F619C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972011DA-FC5C-495F-8000-D36C803C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A935BD2C-AFD8-4838-8335-BE3C027A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EB079C05-C5FB-43E1-94C2-0676DB03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340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48EEF76-5027-41C2-89F3-15A9B603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B8CCBD68-D1DF-498E-9499-F97F13BB7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009707E8-335F-4234-BE66-0B71E1B8C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07F8FF92-B982-420B-A83E-172962C6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6D4FB742-EA4E-4333-B78E-1C21AE25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8CE74754-FB13-4466-BA0F-C349D043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920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7F9BCCEA-C5B2-4AA0-8C4B-CE6B2069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43FDEB05-203B-4724-AC3B-A44AFC584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B5CE6577-1E9A-4EDB-80BC-0572454BC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CA14-66C5-477E-B3C8-850943033D2B}" type="datetimeFigureOut">
              <a:rPr lang="sk-SK" smtClean="0"/>
              <a:t>26.10.2020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6888310B-C228-4C6F-AD89-B012ED35C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A09033E3-EEA8-4B0B-971F-6DCA7AC9D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7058-F3F6-42E2-ABE4-1949EE6736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509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hyperlink" Target="http://bee-educa.uniag.sk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http://pngimg.com/uploads/bee/bee_PNG74664.png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emf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SÃºvisiaci obrÃ¡zok">
            <a:extLst>
              <a:ext uri="{FF2B5EF4-FFF2-40B4-BE49-F238E27FC236}">
                <a16:creationId xmlns="" xmlns:a16="http://schemas.microsoft.com/office/drawing/2014/main" id="{63DCBDA6-F319-4A80-A22F-56FA232046DF}"/>
              </a:ext>
            </a:extLst>
          </p:cNvPr>
          <p:cNvPicPr/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" y="36501"/>
            <a:ext cx="12192000" cy="686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93075B07-D63C-4B14-870E-719CE1494E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94" y="28022"/>
            <a:ext cx="108140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Picture 1">
            <a:extLst>
              <a:ext uri="{FF2B5EF4-FFF2-40B4-BE49-F238E27FC236}">
                <a16:creationId xmlns="" xmlns:a16="http://schemas.microsoft.com/office/drawing/2014/main" id="{87F13C89-9C1B-4C78-AFE7-88EBE232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725" y="9404350"/>
            <a:ext cx="11176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ok 18" descr="Пчела PNG">
            <a:hlinkClick r:id="rId5" tooltip="&quot;Пчела PNG&quot;"/>
            <a:extLst>
              <a:ext uri="{FF2B5EF4-FFF2-40B4-BE49-F238E27FC236}">
                <a16:creationId xmlns="" xmlns:a16="http://schemas.microsoft.com/office/drawing/2014/main" id="{AB1593F4-B715-40D1-B9F3-4811F1C9011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8681" flipV="1">
            <a:off x="111351" y="2172822"/>
            <a:ext cx="1803339" cy="197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ok 17" descr="Пчела PNG">
            <a:hlinkClick r:id="rId5" tooltip="&quot;Пчела PNG&quot;"/>
            <a:extLst>
              <a:ext uri="{FF2B5EF4-FFF2-40B4-BE49-F238E27FC236}">
                <a16:creationId xmlns="" xmlns:a16="http://schemas.microsoft.com/office/drawing/2014/main" id="{3D7E82BF-797C-4346-922B-61265C34A1A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3913">
            <a:off x="10228308" y="2218588"/>
            <a:ext cx="1973740" cy="19750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4">
            <a:extLst>
              <a:ext uri="{FF2B5EF4-FFF2-40B4-BE49-F238E27FC236}">
                <a16:creationId xmlns="" xmlns:a16="http://schemas.microsoft.com/office/drawing/2014/main" id="{2E0D54DB-BDB8-4D9B-BA38-7AF93ECC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90" y="5451433"/>
            <a:ext cx="8375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supported by Grant from </a:t>
            </a: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kumimoji="0" lang="en-US" altLang="sk-SK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Visegrad</a:t>
            </a:r>
            <a:r>
              <a:rPr kumimoji="0" lang="en-US" altLang="sk-SK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Fund V4 countries </a:t>
            </a:r>
            <a:endParaRPr kumimoji="0" lang="sk-SK" altLang="sk-SK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European Union under number </a:t>
            </a: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21910411</a:t>
            </a:r>
            <a:endParaRPr kumimoji="0" lang="sk-SK" altLang="sk-SK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="" xmlns:a16="http://schemas.microsoft.com/office/drawing/2014/main" id="{011BE1B2-B2FF-4239-96F0-B3CB024D6B9A}"/>
              </a:ext>
            </a:extLst>
          </p:cNvPr>
          <p:cNvGrpSpPr/>
          <p:nvPr/>
        </p:nvGrpSpPr>
        <p:grpSpPr>
          <a:xfrm>
            <a:off x="-94788" y="0"/>
            <a:ext cx="12245696" cy="6858000"/>
            <a:chOff x="-94788" y="0"/>
            <a:chExt cx="12245696" cy="6858000"/>
          </a:xfrm>
        </p:grpSpPr>
        <p:grpSp>
          <p:nvGrpSpPr>
            <p:cNvPr id="2" name="Skupina 1">
              <a:extLst>
                <a:ext uri="{FF2B5EF4-FFF2-40B4-BE49-F238E27FC236}">
                  <a16:creationId xmlns="" xmlns:a16="http://schemas.microsoft.com/office/drawing/2014/main" id="{9B6218AB-A6C8-41AC-8B9E-B589B1AC5A3A}"/>
                </a:ext>
              </a:extLst>
            </p:cNvPr>
            <p:cNvGrpSpPr/>
            <p:nvPr/>
          </p:nvGrpSpPr>
          <p:grpSpPr>
            <a:xfrm>
              <a:off x="-41091" y="0"/>
              <a:ext cx="12191999" cy="6858000"/>
              <a:chOff x="38283" y="1135370"/>
              <a:chExt cx="12191999" cy="6858000"/>
            </a:xfrm>
          </p:grpSpPr>
          <p:sp>
            <p:nvSpPr>
              <p:cNvPr id="5" name="Textové pole 2">
                <a:extLst>
                  <a:ext uri="{FF2B5EF4-FFF2-40B4-BE49-F238E27FC236}">
                    <a16:creationId xmlns="" xmlns:a16="http://schemas.microsoft.com/office/drawing/2014/main" id="{15CA7310-412E-48B8-99C9-1A31C764EE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3" y="1135370"/>
                <a:ext cx="12191999" cy="68580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sk-SK" sz="2800" b="1" dirty="0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Slovak </a:t>
                </a:r>
                <a:r>
                  <a:rPr lang="sk-SK" sz="2800" b="1" dirty="0" err="1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University</a:t>
                </a:r>
                <a:r>
                  <a:rPr lang="sk-SK" sz="2800" b="1" dirty="0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sk-SK" sz="2800" b="1" dirty="0" err="1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Agriculture</a:t>
                </a:r>
                <a:r>
                  <a:rPr lang="sk-SK" sz="2800" b="1" dirty="0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 Nitra</a:t>
                </a:r>
                <a:endParaRPr lang="sk-SK" sz="2800" dirty="0">
                  <a:solidFill>
                    <a:srgbClr val="4165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sk-SK" sz="2400" b="1" dirty="0" err="1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Faculty</a:t>
                </a:r>
                <a:r>
                  <a:rPr lang="sk-SK" sz="2400" b="1" dirty="0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sk-SK" sz="2400" b="1" dirty="0" err="1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Agrobiology</a:t>
                </a:r>
                <a:r>
                  <a:rPr lang="sk-SK" sz="2400" b="1" dirty="0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 </a:t>
                </a:r>
                <a:r>
                  <a:rPr lang="sk-SK" sz="2400" b="1" dirty="0" err="1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Food</a:t>
                </a:r>
                <a:r>
                  <a:rPr lang="sk-SK" sz="2400" b="1" dirty="0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k-SK" sz="2400" b="1" dirty="0" err="1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Resources</a:t>
                </a:r>
                <a:endParaRPr lang="sk-SK" sz="2400" dirty="0">
                  <a:solidFill>
                    <a:srgbClr val="4165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sk-SK" b="1" dirty="0" err="1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Institute</a:t>
                </a:r>
                <a:r>
                  <a:rPr lang="sk-SK" b="1" dirty="0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sk-SK" b="1" dirty="0" err="1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Biodiversity</a:t>
                </a:r>
                <a:r>
                  <a:rPr lang="sk-SK" b="1" dirty="0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k-SK" b="1" dirty="0" err="1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Conservation</a:t>
                </a:r>
                <a:r>
                  <a:rPr lang="sk-SK" b="1" dirty="0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sk-SK" b="1" dirty="0" err="1">
                    <a:solidFill>
                      <a:srgbClr val="41652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Biosafety</a:t>
                </a:r>
                <a:endParaRPr lang="sk-SK" b="1" dirty="0">
                  <a:solidFill>
                    <a:srgbClr val="4165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sk-SK" sz="1600" b="1" dirty="0">
                    <a:solidFill>
                      <a:srgbClr val="41652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sk-SK" sz="1600" b="1" dirty="0" err="1">
                    <a:solidFill>
                      <a:srgbClr val="41652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cooperation</a:t>
                </a:r>
                <a:r>
                  <a:rPr lang="sk-SK" sz="1600" b="1" dirty="0">
                    <a:solidFill>
                      <a:srgbClr val="41652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k-SK" sz="1600" b="1" dirty="0" err="1">
                    <a:solidFill>
                      <a:srgbClr val="41652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</a:t>
                </a:r>
                <a:endParaRPr lang="sk-SK" sz="1100" dirty="0">
                  <a:solidFill>
                    <a:srgbClr val="4165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sk-SK" sz="24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Armenian</a:t>
                </a:r>
                <a:r>
                  <a:rPr lang="sk-SK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 National Association of </a:t>
                </a:r>
                <a:r>
                  <a:rPr lang="sk-SK" sz="24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Beekeepers</a:t>
                </a:r>
                <a:r>
                  <a:rPr lang="sk-SK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sk-SK" sz="24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Armenia</a:t>
                </a:r>
                <a:endParaRPr lang="sk-SK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ctr"/>
                <a:r>
                  <a:rPr lang="sk-SK" sz="2400" b="1" cap="small" dirty="0">
                    <a:solidFill>
                      <a:schemeClr val="accent6">
                        <a:lumMod val="75000"/>
                      </a:schemeClr>
                    </a:solidFill>
                  </a:rPr>
                  <a:t>               </a:t>
                </a:r>
                <a:r>
                  <a:rPr lang="sk-SK" sz="2400" b="1" cap="small" dirty="0" err="1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sk-SK" sz="24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erevan</a:t>
                </a:r>
                <a:r>
                  <a:rPr lang="sk-SK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 State </a:t>
                </a:r>
                <a:r>
                  <a:rPr lang="sk-SK" sz="24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University</a:t>
                </a:r>
                <a:r>
                  <a:rPr lang="sk-SK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:r>
                  <a:rPr lang="sk-SK" sz="24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Armenia</a:t>
                </a:r>
                <a:endParaRPr lang="sk-SK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r>
                  <a:rPr lang="sk-SK" sz="3200" b="1" i="1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International </a:t>
                </a:r>
                <a:r>
                  <a:rPr lang="sk-SK" sz="32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</a:t>
                </a:r>
                <a:r>
                  <a:rPr lang="sk-SK" sz="3200" b="1" i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line</a:t>
                </a:r>
                <a:r>
                  <a:rPr lang="sk-SK" sz="32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sk-SK" sz="3200" b="1" i="1" dirty="0" err="1" smtClean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Conference</a:t>
                </a:r>
                <a:endParaRPr lang="sk-SK" sz="3200" i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sk-SK" sz="3600" b="1" dirty="0">
                    <a:solidFill>
                      <a:schemeClr val="accent2">
                        <a:lumMod val="50000"/>
                      </a:schemeClr>
                    </a:solidFill>
                  </a:rPr>
                  <a:t>„</a:t>
                </a:r>
                <a:r>
                  <a:rPr lang="sk-SK" sz="3600" b="1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BEE PRODUCTS IN FOOD</a:t>
                </a:r>
                <a:r>
                  <a:rPr lang="sk-SK" sz="36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“</a:t>
                </a:r>
                <a:r>
                  <a:rPr lang="en-GB" dirty="0" smtClean="0"/>
                  <a:t> </a:t>
                </a:r>
                <a:endParaRPr lang="sk-SK" dirty="0"/>
              </a:p>
              <a:p>
                <a:pPr algn="ctr"/>
                <a:r>
                  <a:rPr lang="en-US" dirty="0"/>
                  <a:t>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October 30-31th, 2020, Yerevan, Armenia </a:t>
                </a:r>
                <a:r>
                  <a:rPr lang="en-GB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opening at 9:30 </a:t>
                </a:r>
                <a:r>
                  <a:rPr lang="sk-SK" b="1" dirty="0" err="1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</a:t>
                </a:r>
                <a:r>
                  <a:rPr lang="sk-SK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(AMT) </a:t>
                </a:r>
                <a:endParaRPr lang="en-GB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sk-SK" b="1" dirty="0" smtClean="0">
                    <a:solidFill>
                      <a:schemeClr val="accent6">
                        <a:lumMod val="50000"/>
                      </a:schemeClr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sk-SK" dirty="0" smtClean="0"/>
                  <a:t> </a:t>
                </a:r>
                <a:r>
                  <a:rPr lang="sk-SK" b="1" i="1" dirty="0" err="1"/>
                  <a:t>Yerevan</a:t>
                </a:r>
                <a:r>
                  <a:rPr lang="sk-SK" b="1" i="1" dirty="0"/>
                  <a:t> Expo Center </a:t>
                </a:r>
                <a:endParaRPr lang="sk-SK" sz="1600" b="1" dirty="0">
                  <a:solidFill>
                    <a:schemeClr val="accent6">
                      <a:lumMod val="50000"/>
                    </a:schemeClr>
                  </a:solidFill>
                  <a:highlight>
                    <a:srgbClr val="FFFF00"/>
                  </a:highligh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tabLst>
                    <a:tab pos="90170" algn="l"/>
                  </a:tabLst>
                </a:pPr>
                <a:r>
                  <a:rPr lang="en-US" sz="1600" b="1" dirty="0">
                    <a:solidFill>
                      <a:srgbClr val="2C10D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conference program is available at </a:t>
                </a:r>
                <a:r>
                  <a:rPr lang="uk-UA" sz="1600" b="1" u="sng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hlinkClick r:id="rId7"/>
                  </a:rPr>
                  <a:t>http://bee-educa.uniag.sk</a:t>
                </a:r>
                <a:endParaRPr lang="sk-SK" sz="1600" b="1" u="sng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Aft>
                    <a:spcPts val="600"/>
                  </a:spcAft>
                  <a:tabLst>
                    <a:tab pos="90170" algn="l"/>
                  </a:tabLst>
                </a:pPr>
                <a:r>
                  <a:rPr lang="sk-SK" sz="1600" b="1" dirty="0" err="1">
                    <a:solidFill>
                      <a:srgbClr val="0000FF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President</a:t>
                </a:r>
                <a:r>
                  <a:rPr lang="sk-SK" sz="1600" b="1" dirty="0">
                    <a:solidFill>
                      <a:srgbClr val="0000FF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lang="sk-SK" sz="1600" b="1" dirty="0" err="1">
                    <a:solidFill>
                      <a:srgbClr val="0000FF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Conference</a:t>
                </a:r>
                <a:r>
                  <a:rPr lang="sk-SK" sz="1600" b="1" dirty="0">
                    <a:solidFill>
                      <a:srgbClr val="0000FF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k-SK" sz="1600" b="1" dirty="0" err="1">
                    <a:solidFill>
                      <a:srgbClr val="0000FF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Mrs</a:t>
                </a:r>
                <a:r>
                  <a:rPr lang="sk-SK" sz="1600" b="1" dirty="0">
                    <a:solidFill>
                      <a:srgbClr val="0000FF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dirty="0" err="1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Roza</a:t>
                </a:r>
                <a:r>
                  <a:rPr lang="en-US" sz="1600" b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Levonovna</a:t>
                </a:r>
                <a:r>
                  <a:rPr lang="en-US" sz="1600" b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Tsarukyan</a:t>
                </a:r>
                <a:r>
                  <a:rPr lang="sk-SK" sz="1600" b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Research and Production Center "Multi </a:t>
                </a:r>
                <a:r>
                  <a:rPr lang="en-US" sz="1600" b="1" dirty="0" err="1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Agro</a:t>
                </a:r>
                <a:r>
                  <a:rPr lang="en-US" sz="1600" b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"</a:t>
                </a:r>
                <a:endParaRPr lang="sk-SK" sz="1600" b="1" dirty="0">
                  <a:solidFill>
                    <a:srgbClr val="0000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international conference was prepared by a collective of the Institute of Biodiversity Conservation and Biosafety at the Faculty of Agrobiology and Food Resources within the international </a:t>
                </a:r>
                <a:r>
                  <a:rPr lang="en-US" sz="1400" b="1" dirty="0" err="1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AgroBio</a:t>
                </a:r>
                <a:r>
                  <a:rPr lang="en-US" sz="1400" b="1" i="1" dirty="0" err="1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Net</a:t>
                </a:r>
                <a:r>
                  <a:rPr lang="en-US" sz="14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network with the active cooperation of 12 research and educational institutions from Poland, Hungary, Ukraine, Armenia, Moldova and Republic of Serbia as partners and guarantors of the international project</a:t>
                </a:r>
                <a:endParaRPr lang="sk-SK" sz="14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sk-SK" sz="2800" b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„</a:t>
                </a:r>
                <a:r>
                  <a:rPr lang="sk-SK" altLang="sk-SK" sz="2500" b="1" dirty="0" err="1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Save</a:t>
                </a:r>
                <a:r>
                  <a:rPr lang="sk-SK" altLang="sk-SK" sz="2500" b="1" dirty="0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altLang="sk-SK" sz="2500" b="1" dirty="0" err="1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endangered</a:t>
                </a:r>
                <a:r>
                  <a:rPr lang="sk-SK" altLang="sk-SK" sz="2500" b="1" dirty="0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altLang="sk-SK" sz="2500" b="1" dirty="0" err="1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bees</a:t>
                </a:r>
                <a:r>
                  <a:rPr lang="sk-SK" altLang="sk-SK" sz="2500" b="1" dirty="0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sk-SK" altLang="sk-SK" sz="2500" b="1" dirty="0" err="1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improve</a:t>
                </a:r>
                <a:r>
                  <a:rPr lang="sk-SK" altLang="sk-SK" sz="2500" b="1" dirty="0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altLang="sk-SK" sz="2500" b="1" dirty="0" err="1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nutrition</a:t>
                </a:r>
                <a:r>
                  <a:rPr lang="sk-SK" altLang="sk-SK" sz="2500" b="1" dirty="0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k-SK" altLang="sk-SK" sz="2500" b="1" dirty="0" err="1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health</a:t>
                </a:r>
                <a:r>
                  <a:rPr lang="sk-SK" altLang="sk-SK" sz="2500" b="1" dirty="0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sk-SK" altLang="sk-SK" sz="2500" b="1" dirty="0" err="1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life</a:t>
                </a:r>
                <a:r>
                  <a:rPr lang="sk-SK" altLang="sk-SK" sz="2500" b="1" dirty="0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k-SK" altLang="sk-SK" sz="2500" b="1" dirty="0" err="1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quality</a:t>
                </a:r>
                <a:r>
                  <a:rPr lang="sk-SK" altLang="sk-SK" sz="2500" b="1" dirty="0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sk-SK" altLang="sk-SK" sz="2500" b="1" dirty="0" err="1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human</a:t>
                </a:r>
                <a:r>
                  <a:rPr lang="sk-SK" altLang="sk-SK" sz="2500" b="1" dirty="0">
                    <a:solidFill>
                      <a:srgbClr val="38562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endParaRPr lang="sk-SK" altLang="sk-SK" sz="2500" dirty="0">
                  <a:latin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endParaRPr lang="sk-SK" sz="1200" b="1" u="sng" dirty="0">
                  <a:solidFill>
                    <a:schemeClr val="accent2">
                      <a:lumMod val="50000"/>
                    </a:schemeClr>
                  </a:solidFill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endParaRPr lang="sk-SK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Skupina 9">
                <a:extLst>
                  <a:ext uri="{FF2B5EF4-FFF2-40B4-BE49-F238E27FC236}">
                    <a16:creationId xmlns="" xmlns:a16="http://schemas.microsoft.com/office/drawing/2014/main" id="{BB9953AC-787F-46D1-AEE8-ABE2E16C606E}"/>
                  </a:ext>
                </a:extLst>
              </p:cNvPr>
              <p:cNvGrpSpPr/>
              <p:nvPr/>
            </p:nvGrpSpPr>
            <p:grpSpPr>
              <a:xfrm>
                <a:off x="781091" y="7038312"/>
                <a:ext cx="8414486" cy="826715"/>
                <a:chOff x="32919" y="1079530"/>
                <a:chExt cx="8414486" cy="826715"/>
              </a:xfrm>
            </p:grpSpPr>
            <p:pic>
              <p:nvPicPr>
                <p:cNvPr id="11" name="Obrázok 10">
                  <a:extLst>
                    <a:ext uri="{FF2B5EF4-FFF2-40B4-BE49-F238E27FC236}">
                      <a16:creationId xmlns="" xmlns:a16="http://schemas.microsoft.com/office/drawing/2014/main" id="{901124A9-864D-48B8-A39A-FEABB4B9F4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" y="1213460"/>
                  <a:ext cx="7799705" cy="69278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179">
                  <a:extLst>
                    <a:ext uri="{FF2B5EF4-FFF2-40B4-BE49-F238E27FC236}">
                      <a16:creationId xmlns="" xmlns:a16="http://schemas.microsoft.com/office/drawing/2014/main" id="{7D461E08-0080-46E4-BD47-8728428F5EB2}"/>
                    </a:ext>
                  </a:extLst>
                </p:cNvPr>
                <p:cNvPicPr/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19" y="1079530"/>
                  <a:ext cx="571500" cy="571500"/>
                </a:xfrm>
                <a:prstGeom prst="rect">
                  <a:avLst/>
                </a:prstGeom>
                <a:noFill/>
                <a:ln>
                  <a:noFill/>
                  <a:prstDash/>
                </a:ln>
              </p:spPr>
            </p:pic>
          </p:grpSp>
          <p:pic>
            <p:nvPicPr>
              <p:cNvPr id="13" name="Obrázok 12">
                <a:extLst>
                  <a:ext uri="{FF2B5EF4-FFF2-40B4-BE49-F238E27FC236}">
                    <a16:creationId xmlns="" xmlns:a16="http://schemas.microsoft.com/office/drawing/2014/main" id="{13562917-FB71-4536-B503-2423A39713DC}"/>
                  </a:ext>
                </a:extLst>
              </p:cNvPr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0208192" y="6039056"/>
                <a:ext cx="1302978" cy="25216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" name="Рисунок 2">
              <a:extLst>
                <a:ext uri="{FF2B5EF4-FFF2-40B4-BE49-F238E27FC236}">
                  <a16:creationId xmlns="" xmlns:a16="http://schemas.microsoft.com/office/drawing/2014/main" id="{4A0E189C-3EA4-4074-8EBA-1A2A9FF84937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8" t="3524" r="20054" b="11520"/>
            <a:stretch/>
          </p:blipFill>
          <p:spPr>
            <a:xfrm>
              <a:off x="10785142" y="1290667"/>
              <a:ext cx="1187450" cy="1380490"/>
            </a:xfrm>
            <a:prstGeom prst="rect">
              <a:avLst/>
            </a:prstGeom>
          </p:spPr>
        </p:pic>
        <p:pic>
          <p:nvPicPr>
            <p:cNvPr id="3" name="Obrázok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94788" y="67532"/>
              <a:ext cx="2415600" cy="2196000"/>
            </a:xfrm>
            <a:prstGeom prst="rect">
              <a:avLst/>
            </a:prstGeom>
          </p:spPr>
        </p:pic>
        <p:pic>
          <p:nvPicPr>
            <p:cNvPr id="1026" name="Obrázok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6979" y="128343"/>
              <a:ext cx="1024983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">
              <a:extLst>
                <a:ext uri="{FF2B5EF4-FFF2-40B4-BE49-F238E27FC236}">
                  <a16:creationId xmlns="" xmlns:a16="http://schemas.microsoft.com/office/drawing/2014/main" id="{21E00698-81B7-4D95-A691-025705536DA3}"/>
                </a:ext>
              </a:extLst>
            </p:cNvPr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085658" y="158692"/>
              <a:ext cx="915307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">
              <a:extLst>
                <a:ext uri="{FF2B5EF4-FFF2-40B4-BE49-F238E27FC236}">
                  <a16:creationId xmlns="" xmlns:a16="http://schemas.microsoft.com/office/drawing/2014/main" id="{1A69CF68-18DF-413A-9152-E17E0B7CC4FB}"/>
                </a:ext>
              </a:extLst>
            </p:cNvPr>
            <p:cNvPicPr/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989764" y="157356"/>
              <a:ext cx="915307" cy="1080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2943301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21</Words>
  <Application>Microsoft Office PowerPoint</Application>
  <PresentationFormat>Širokouhlá</PresentationFormat>
  <Paragraphs>16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Times New Roman</vt:lpstr>
      <vt:lpstr>Motív Office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IOBBB</cp:lastModifiedBy>
  <cp:revision>30</cp:revision>
  <dcterms:created xsi:type="dcterms:W3CDTF">2019-08-19T08:54:02Z</dcterms:created>
  <dcterms:modified xsi:type="dcterms:W3CDTF">2020-10-26T21:41:41Z</dcterms:modified>
</cp:coreProperties>
</file>